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7" r:id="rId6"/>
    <p:sldId id="268" r:id="rId7"/>
    <p:sldId id="262" r:id="rId8"/>
    <p:sldId id="263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5031"/>
  </p:normalViewPr>
  <p:slideViewPr>
    <p:cSldViewPr snapToGrid="0" snapToObjects="1">
      <p:cViewPr varScale="1">
        <p:scale>
          <a:sx n="90" d="100"/>
          <a:sy n="90" d="100"/>
        </p:scale>
        <p:origin x="133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3E4C4-3BE8-8B42-B1A1-19A6E92F99DB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937A7-1983-0148-B4F9-7F4740EE71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6005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92122-44AB-7249-BB60-BD3F21F1FE18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2F877-40EF-6E43-AE35-A972EA8A5B7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049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2256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3565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883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703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_tradnl" sz="1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9316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5873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818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556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3735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6439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2F877-40EF-6E43-AE35-A972EA8A5B7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397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1A634-BD89-7141-AB8F-D9C0A0A238F7}" type="datetimeFigureOut">
              <a:rPr lang="es-ES_tradnl" smtClean="0"/>
              <a:t>26/5/17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A0F5D-7E96-2B4B-A57D-F11FE3A91C0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964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8" Type="http://schemas.openxmlformats.org/officeDocument/2006/relationships/image" Target="../media/image6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8" Type="http://schemas.openxmlformats.org/officeDocument/2006/relationships/image" Target="../media/image6.tiff"/><Relationship Id="rId9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tiff"/><Relationship Id="rId5" Type="http://schemas.openxmlformats.org/officeDocument/2006/relationships/image" Target="../media/image2.tiff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852" y="2155294"/>
            <a:ext cx="6208848" cy="465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724" y="5760845"/>
            <a:ext cx="3372853" cy="96820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2400" y="776486"/>
            <a:ext cx="7770748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¿Eres capaz de </a:t>
            </a:r>
            <a:r>
              <a:rPr lang="es-ES" sz="6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explicar</a:t>
            </a:r>
            <a:r>
              <a:rPr lang="es-ES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tu tesis en </a:t>
            </a:r>
            <a:r>
              <a:rPr lang="es-ES" sz="6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03:00</a:t>
            </a:r>
            <a:r>
              <a:rPr lang="es-ES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minutos? </a:t>
            </a:r>
            <a:endParaRPr lang="es-E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8" name="Picture 4" descr="esultado de imagen de universidad de le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699" y="4555052"/>
            <a:ext cx="1048106" cy="104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esultado de imagen de universidad de valladolid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9" name="AutoShape 8" descr="esultado de imagen de universidad de valladolid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" name="AutoShape 10" descr="esultado de imagen de universidad de valladolid"/>
          <p:cNvSpPr>
            <a:spLocks noChangeAspect="1" noChangeArrowheads="1"/>
          </p:cNvSpPr>
          <p:nvPr/>
        </p:nvSpPr>
        <p:spPr bwMode="auto">
          <a:xfrm>
            <a:off x="1567866" y="1931370"/>
            <a:ext cx="3012520" cy="295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3" name="Picture 2" descr="esultado de imagen de universidad de valladoli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93" y="4604867"/>
            <a:ext cx="990440" cy="9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esultado de imagen de universidad de burgos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32" y="4537697"/>
            <a:ext cx="624842" cy="9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3148" y="121069"/>
            <a:ext cx="4085039" cy="128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0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Cuáles son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fechas clave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</a:t>
            </a:r>
            <a:r>
              <a:rPr lang="es-E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29342" y="2351314"/>
            <a:ext cx="73809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</a:rPr>
              <a:t>Preinscripción online</a:t>
            </a:r>
            <a:r>
              <a:rPr lang="es-ES_tradnl" sz="2800" dirty="0" smtClean="0"/>
              <a:t>: 1 al 30 de junio de 2017</a:t>
            </a:r>
          </a:p>
          <a:p>
            <a:pPr lvl="0"/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</a:rPr>
              <a:t>Semifinales en León</a:t>
            </a:r>
            <a:r>
              <a:rPr lang="es-ES_tradnl" sz="2800" dirty="0" smtClean="0"/>
              <a:t>: 2 al 4 de octubre de 2017</a:t>
            </a:r>
          </a:p>
          <a:p>
            <a:pPr lvl="0"/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</a:rPr>
              <a:t>Final en León</a:t>
            </a:r>
            <a:r>
              <a:rPr lang="es-ES_tradnl" sz="2800" dirty="0" smtClean="0"/>
              <a:t>: 26 de octubre de 2017</a:t>
            </a:r>
          </a:p>
          <a:p>
            <a:pPr lvl="0"/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</a:rPr>
              <a:t>Gran final en Valladolid</a:t>
            </a:r>
            <a:r>
              <a:rPr lang="es-ES_tradnl" sz="2800" dirty="0" smtClean="0"/>
              <a:t>: 9 de noviembre de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8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1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190005" y="132944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Entidades organizadoras y patrocinadoras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825" y="3305920"/>
            <a:ext cx="3372853" cy="968207"/>
          </a:xfrm>
          <a:prstGeom prst="rect">
            <a:avLst/>
          </a:prstGeom>
        </p:spPr>
      </p:pic>
      <p:pic>
        <p:nvPicPr>
          <p:cNvPr id="11" name="Picture 4" descr="esultado de imagen de universidad de le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893" y="2214893"/>
            <a:ext cx="1048106" cy="104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sultado de imagen de universidad de valladoli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917" y="2292162"/>
            <a:ext cx="990440" cy="9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esultado de imagen de universidad de burgos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791" y="2192842"/>
            <a:ext cx="624842" cy="9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008066" y="4722042"/>
            <a:ext cx="29350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onsejo Social de la Universidad de León</a:t>
            </a:r>
          </a:p>
          <a:p>
            <a:endParaRPr lang="es-ES_tradnl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8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esultado de imagen de universidad de le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AutoShape 4" descr="esultado de imagen de fgulem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0" name="Picture 6" descr="esultado de imagen de fgule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438" y="4290797"/>
            <a:ext cx="24765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1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-318052" y="121223"/>
            <a:ext cx="72356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 es </a:t>
            </a:r>
            <a:r>
              <a:rPr lang="es-ES" sz="54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origen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 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35782" y="1940674"/>
            <a:ext cx="5442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/>
              <a:t>Three</a:t>
            </a:r>
            <a:r>
              <a:rPr lang="es-ES_tradnl" sz="2800" b="1" dirty="0" smtClean="0"/>
              <a:t> Minute </a:t>
            </a:r>
            <a:r>
              <a:rPr lang="es-ES_tradnl" sz="2800" b="1" dirty="0" err="1" smtClean="0"/>
              <a:t>Thesis</a:t>
            </a:r>
            <a:r>
              <a:rPr lang="es-ES_tradnl" sz="2800" b="1" dirty="0" smtClean="0"/>
              <a:t> (3MT</a:t>
            </a:r>
            <a:r>
              <a:rPr lang="es-ES_tradnl" sz="2800" b="1" baseline="30000" dirty="0" smtClean="0">
                <a:sym typeface="Symbol" charset="2"/>
              </a:rPr>
              <a:t></a:t>
            </a:r>
            <a:r>
              <a:rPr lang="es-ES_tradnl" sz="2800" b="1" dirty="0" smtClean="0">
                <a:sym typeface="Symbol" charset="2"/>
              </a:rPr>
              <a:t>)</a:t>
            </a:r>
            <a:r>
              <a:rPr lang="es-ES_tradnl" sz="2800" b="1" baseline="30000" dirty="0">
                <a:sym typeface="Symbol" charset="2"/>
              </a:rPr>
              <a:t> </a:t>
            </a:r>
            <a:r>
              <a:rPr lang="es-ES_tradnl" sz="2800" dirty="0" smtClean="0"/>
              <a:t>es </a:t>
            </a:r>
            <a:r>
              <a:rPr lang="es-ES_tradnl" sz="2800" dirty="0"/>
              <a:t>un concurso de comunicación para investigadores de todas las áreas del conocimiento, iniciado en 2008 por la </a:t>
            </a:r>
            <a:r>
              <a:rPr lang="es-ES_tradnl" sz="2800" b="1" dirty="0"/>
              <a:t>Universidad de Queensland en Australia. </a:t>
            </a:r>
            <a:endParaRPr lang="es-ES_tradnl" sz="2800" b="1" dirty="0" smtClean="0"/>
          </a:p>
          <a:p>
            <a:endParaRPr lang="es-ES_tradnl" sz="2800" dirty="0"/>
          </a:p>
          <a:p>
            <a:r>
              <a:rPr lang="es-ES_tradnl" sz="2800" dirty="0" smtClean="0"/>
              <a:t>Actualmente puesto en marcha en más de </a:t>
            </a:r>
            <a:r>
              <a:rPr lang="es-ES_tradnl" sz="2800" b="1" dirty="0" smtClean="0"/>
              <a:t>200 universidades </a:t>
            </a:r>
            <a:r>
              <a:rPr lang="es-ES_tradnl" sz="2800" dirty="0" smtClean="0"/>
              <a:t>alrededor del mundo.</a:t>
            </a:r>
            <a:endParaRPr lang="es-ES_tradnl" sz="2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1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5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0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 es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finalidad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060" y="2242544"/>
            <a:ext cx="6153940" cy="461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98764" y="2039334"/>
            <a:ext cx="71133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sz="2600" dirty="0" smtClean="0"/>
              <a:t>Desarrollar </a:t>
            </a:r>
            <a:r>
              <a:rPr lang="es-ES_tradnl" sz="2600" dirty="0"/>
              <a:t>las habilidades </a:t>
            </a:r>
            <a:r>
              <a:rPr lang="es-ES_tradnl" sz="2600" dirty="0" smtClean="0"/>
              <a:t>comunicativas.</a:t>
            </a:r>
            <a:endParaRPr lang="es-ES_tradnl" sz="2600" strike="sngStrike" dirty="0" smtClean="0"/>
          </a:p>
          <a:p>
            <a:pPr marL="285750" indent="-285750">
              <a:buFontTx/>
              <a:buChar char="-"/>
            </a:pPr>
            <a:r>
              <a:rPr lang="es-ES_tradnl" sz="2600" dirty="0" smtClean="0"/>
              <a:t>Retar </a:t>
            </a:r>
            <a:r>
              <a:rPr lang="es-ES_tradnl" sz="2600" dirty="0"/>
              <a:t>a los </a:t>
            </a:r>
            <a:r>
              <a:rPr lang="es-ES_tradnl" sz="2600" dirty="0" smtClean="0"/>
              <a:t>participantes </a:t>
            </a:r>
            <a:r>
              <a:rPr lang="es-ES_tradnl" sz="2600" dirty="0"/>
              <a:t>a consolidar sus hipótesis, objetivos e ideas y la validez e importancia de los resultados </a:t>
            </a:r>
            <a:r>
              <a:rPr lang="es-ES_tradnl" sz="2600" dirty="0" smtClean="0"/>
              <a:t>de su investigación.</a:t>
            </a:r>
          </a:p>
          <a:p>
            <a:pPr marL="285750" indent="-285750">
              <a:buFontTx/>
              <a:buChar char="-"/>
            </a:pPr>
            <a:r>
              <a:rPr lang="es-ES_tradnl" sz="2600" dirty="0" smtClean="0"/>
              <a:t>Ofrecer </a:t>
            </a:r>
            <a:r>
              <a:rPr lang="es-ES_tradnl" sz="2600" dirty="0"/>
              <a:t>recursos y actividades </a:t>
            </a:r>
            <a:r>
              <a:rPr lang="es-ES_tradnl" sz="2600" dirty="0" smtClean="0"/>
              <a:t>formativas para el desarrollo de capacidades </a:t>
            </a:r>
            <a:r>
              <a:rPr lang="es-ES_tradnl" sz="2600" dirty="0"/>
              <a:t>comunicativas y </a:t>
            </a:r>
            <a:r>
              <a:rPr lang="es-ES_tradnl" sz="2600" dirty="0" smtClean="0"/>
              <a:t>divulgativas. </a:t>
            </a:r>
          </a:p>
          <a:p>
            <a:pPr marL="285750" indent="-285750">
              <a:buFontTx/>
              <a:buChar char="-"/>
            </a:pPr>
            <a:r>
              <a:rPr lang="es-ES_tradnl" sz="2600" dirty="0"/>
              <a:t>F</a:t>
            </a:r>
            <a:r>
              <a:rPr lang="es-ES_tradnl" sz="2600" dirty="0" smtClean="0"/>
              <a:t>omentar </a:t>
            </a:r>
            <a:r>
              <a:rPr lang="es-ES_tradnl" sz="2600" dirty="0"/>
              <a:t>el intercambio </a:t>
            </a:r>
            <a:r>
              <a:rPr lang="es-ES_tradnl" sz="2600" dirty="0" smtClean="0"/>
              <a:t>multidisciplinar.</a:t>
            </a:r>
            <a:endParaRPr lang="es-ES_tradnl" sz="2600" strike="sngStrike" dirty="0"/>
          </a:p>
        </p:txBody>
      </p:sp>
    </p:spTree>
    <p:extLst>
      <p:ext uri="{BB962C8B-B14F-4D97-AF65-F5344CB8AC3E}">
        <p14:creationId xmlns:p14="http://schemas.microsoft.com/office/powerpoint/2010/main" val="21303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0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En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qué consiste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29343" y="2351314"/>
            <a:ext cx="53666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_tradnl" sz="3200"/>
              <a:t>Los </a:t>
            </a:r>
            <a:r>
              <a:rPr lang="es-ES_tradnl" sz="3200" smtClean="0"/>
              <a:t>concursantes </a:t>
            </a:r>
            <a:r>
              <a:rPr lang="es-ES_tradnl" sz="3200" dirty="0"/>
              <a:t>tienen </a:t>
            </a:r>
            <a:r>
              <a:rPr lang="es-ES_tradnl" sz="3200" b="1" dirty="0"/>
              <a:t>tres minutos</a:t>
            </a:r>
            <a:r>
              <a:rPr lang="es-ES_tradnl" sz="3200" dirty="0"/>
              <a:t> para presentar su tema de investigación, sus objetivos, sus hipótesis, o sus eventuales resultados. </a:t>
            </a:r>
            <a:endParaRPr lang="es-ES_tradnl" sz="3200" dirty="0" smtClean="0"/>
          </a:p>
          <a:p>
            <a:pPr marL="285750" indent="-285750" algn="just">
              <a:buFontTx/>
              <a:buChar char="-"/>
            </a:pPr>
            <a:endParaRPr lang="es-ES_tradnl" sz="32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165348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Qué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 valora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el 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05641" y="1919674"/>
            <a:ext cx="59020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_tradnl" sz="20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/>
              <a:t>comprensión del contexto del tema </a:t>
            </a:r>
            <a:r>
              <a:rPr lang="es-ES_tradnl" sz="2600" dirty="0"/>
              <a:t>de investigación y su </a:t>
            </a:r>
            <a:r>
              <a:rPr lang="es-ES_tradnl" sz="2600" dirty="0" smtClean="0"/>
              <a:t>significado.</a:t>
            </a:r>
            <a:endParaRPr lang="es-ES_tradnl" sz="26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descripción de los resultados </a:t>
            </a:r>
            <a:r>
              <a:rPr lang="es-ES_tradnl" sz="2600" dirty="0"/>
              <a:t>claves de la </a:t>
            </a:r>
            <a:r>
              <a:rPr lang="es-ES_tradnl" sz="2600" dirty="0" smtClean="0"/>
              <a:t>investigación.</a:t>
            </a:r>
            <a:endParaRPr lang="es-ES_tradnl" sz="26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secuencia lógica </a:t>
            </a:r>
            <a:r>
              <a:rPr lang="es-ES_tradnl" sz="2600" dirty="0" smtClean="0"/>
              <a:t>de la presentación.</a:t>
            </a:r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presentación del tema </a:t>
            </a:r>
            <a:r>
              <a:rPr lang="es-ES_tradnl" sz="2600" dirty="0" smtClean="0"/>
              <a:t>en un lenguaje </a:t>
            </a:r>
            <a:r>
              <a:rPr lang="es-ES_tradnl" sz="2600" dirty="0"/>
              <a:t>adecuado para una audiencia no </a:t>
            </a:r>
            <a:r>
              <a:rPr lang="es-ES_tradnl" sz="2600" dirty="0" smtClean="0"/>
              <a:t>especializada.</a:t>
            </a:r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ilustración</a:t>
            </a:r>
            <a:r>
              <a:rPr lang="es-ES_tradnl" sz="2600" dirty="0" smtClean="0"/>
              <a:t> del tema.</a:t>
            </a:r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El </a:t>
            </a:r>
            <a:r>
              <a:rPr lang="es-ES_tradnl" sz="2600" b="1" dirty="0" smtClean="0"/>
              <a:t>tiempo</a:t>
            </a:r>
            <a:r>
              <a:rPr lang="es-ES_tradnl" sz="2600" dirty="0" smtClean="0"/>
              <a:t> empleado y su distribución.</a:t>
            </a:r>
            <a:endParaRPr lang="es-ES_tradnl" sz="2600" dirty="0"/>
          </a:p>
        </p:txBody>
      </p:sp>
    </p:spTree>
    <p:extLst>
      <p:ext uri="{BB962C8B-B14F-4D97-AF65-F5344CB8AC3E}">
        <p14:creationId xmlns:p14="http://schemas.microsoft.com/office/powerpoint/2010/main" val="4877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127622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Qué se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valora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el 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61610" y="1528695"/>
            <a:ext cx="536665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_tradnl" sz="2400" dirty="0"/>
          </a:p>
          <a:p>
            <a:pPr lvl="0"/>
            <a:endParaRPr lang="es-ES_tradnl" sz="20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El </a:t>
            </a:r>
            <a:r>
              <a:rPr lang="es-ES_tradnl" sz="2600" b="1" dirty="0" smtClean="0"/>
              <a:t>interés despertado </a:t>
            </a:r>
            <a:r>
              <a:rPr lang="es-ES_tradnl" sz="2600" dirty="0" smtClean="0"/>
              <a:t>por el tema.</a:t>
            </a:r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no trivialización </a:t>
            </a:r>
            <a:r>
              <a:rPr lang="es-ES_tradnl" sz="2600" b="1" dirty="0"/>
              <a:t>o </a:t>
            </a:r>
            <a:r>
              <a:rPr lang="es-ES_tradnl" sz="2600" b="1" dirty="0" smtClean="0"/>
              <a:t>generalización </a:t>
            </a:r>
            <a:r>
              <a:rPr lang="es-ES_tradnl" sz="2600" dirty="0" smtClean="0"/>
              <a:t>de </a:t>
            </a:r>
            <a:r>
              <a:rPr lang="es-ES_tradnl" sz="2600" dirty="0"/>
              <a:t>su </a:t>
            </a:r>
            <a:r>
              <a:rPr lang="es-ES_tradnl" sz="2600" dirty="0" smtClean="0"/>
              <a:t>investigación.</a:t>
            </a:r>
            <a:endParaRPr lang="es-ES_tradnl" sz="26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El </a:t>
            </a:r>
            <a:r>
              <a:rPr lang="es-ES_tradnl" sz="2600" b="1" dirty="0" smtClean="0"/>
              <a:t>entusiasmo</a:t>
            </a:r>
            <a:r>
              <a:rPr lang="es-ES_tradnl" sz="2600" dirty="0" smtClean="0"/>
              <a:t> transmitido por </a:t>
            </a:r>
            <a:r>
              <a:rPr lang="es-ES_tradnl" sz="2600" dirty="0"/>
              <a:t>su tema de </a:t>
            </a:r>
            <a:r>
              <a:rPr lang="es-ES_tradnl" sz="2600" dirty="0" smtClean="0"/>
              <a:t>tesis.</a:t>
            </a:r>
            <a:endParaRPr lang="es-ES_tradnl" sz="2600" dirty="0"/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 smtClean="0"/>
              <a:t>La </a:t>
            </a:r>
            <a:r>
              <a:rPr lang="es-ES_tradnl" sz="2600" b="1" dirty="0" smtClean="0"/>
              <a:t>presencia </a:t>
            </a:r>
            <a:r>
              <a:rPr lang="es-ES_tradnl" sz="2600" b="1" dirty="0"/>
              <a:t>escénica</a:t>
            </a:r>
            <a:r>
              <a:rPr lang="es-ES_tradnl" sz="2600" dirty="0"/>
              <a:t>, </a:t>
            </a:r>
            <a:r>
              <a:rPr lang="es-ES_tradnl" sz="2600" dirty="0" smtClean="0"/>
              <a:t>el </a:t>
            </a:r>
            <a:r>
              <a:rPr lang="es-ES_tradnl" sz="2600" b="1" dirty="0" smtClean="0"/>
              <a:t>contacto </a:t>
            </a:r>
            <a:r>
              <a:rPr lang="es-ES_tradnl" sz="2600" b="1" dirty="0"/>
              <a:t>visual y </a:t>
            </a:r>
            <a:r>
              <a:rPr lang="es-ES_tradnl" sz="2600" b="1" dirty="0" smtClean="0"/>
              <a:t>el rango vocal</a:t>
            </a:r>
            <a:r>
              <a:rPr lang="es-ES_tradnl" sz="2600" dirty="0"/>
              <a:t> </a:t>
            </a:r>
            <a:r>
              <a:rPr lang="es-ES_tradnl" sz="2600" dirty="0" smtClean="0"/>
              <a:t>mantenido durante la presentación. </a:t>
            </a:r>
          </a:p>
          <a:p>
            <a:pPr marL="342900" lvl="0" indent="-342900">
              <a:buFont typeface="Arial" charset="0"/>
              <a:buChar char="•"/>
            </a:pPr>
            <a:r>
              <a:rPr lang="es-ES_tradnl" sz="2600" dirty="0"/>
              <a:t>L</a:t>
            </a:r>
            <a:r>
              <a:rPr lang="es-ES_tradnl" sz="2600" dirty="0" smtClean="0"/>
              <a:t>a </a:t>
            </a:r>
            <a:r>
              <a:rPr lang="es-ES_tradnl" sz="2600" b="1" dirty="0" smtClean="0"/>
              <a:t>calidad</a:t>
            </a:r>
            <a:r>
              <a:rPr lang="es-ES_tradnl" sz="2600" dirty="0" smtClean="0"/>
              <a:t> del material visual.</a:t>
            </a:r>
            <a:endParaRPr lang="es-ES_tradnl" sz="26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0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Cuáles son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reglas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  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29343" y="1754326"/>
            <a:ext cx="67382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s-ES_tradnl" sz="2400" dirty="0" smtClean="0"/>
              <a:t>Uso de </a:t>
            </a:r>
            <a:r>
              <a:rPr lang="es-ES_tradnl" sz="2400" dirty="0"/>
              <a:t>una </a:t>
            </a:r>
            <a:r>
              <a:rPr lang="es-ES_tradnl" sz="2400" b="1" dirty="0"/>
              <a:t>única diapositiva estática </a:t>
            </a:r>
            <a:r>
              <a:rPr lang="es-ES_tradnl" sz="2400" dirty="0"/>
              <a:t>en </a:t>
            </a:r>
            <a:r>
              <a:rPr lang="es-ES_tradnl" sz="2400" dirty="0" err="1"/>
              <a:t>Power</a:t>
            </a:r>
            <a:r>
              <a:rPr lang="es-ES_tradnl" sz="2400" dirty="0"/>
              <a:t> Point, sin animaciones o </a:t>
            </a:r>
            <a:r>
              <a:rPr lang="es-ES_tradnl" sz="2400" dirty="0" smtClean="0"/>
              <a:t>movimiento.</a:t>
            </a:r>
            <a:endParaRPr lang="es-ES_tradnl" sz="2400" dirty="0"/>
          </a:p>
          <a:p>
            <a:pPr marL="285750" lvl="0" indent="-285750">
              <a:buFont typeface="Arial" charset="0"/>
              <a:buChar char="•"/>
            </a:pPr>
            <a:r>
              <a:rPr lang="es-ES_tradnl" sz="2400" b="1" dirty="0" smtClean="0"/>
              <a:t>NO</a:t>
            </a:r>
            <a:r>
              <a:rPr lang="es-ES_tradnl" sz="2400" dirty="0" smtClean="0"/>
              <a:t> uso de </a:t>
            </a:r>
            <a:r>
              <a:rPr lang="es-ES_tradnl" sz="2400" b="1" dirty="0" smtClean="0"/>
              <a:t>medios </a:t>
            </a:r>
            <a:r>
              <a:rPr lang="es-ES_tradnl" sz="2400" b="1" dirty="0"/>
              <a:t>audiovisuales </a:t>
            </a:r>
            <a:r>
              <a:rPr lang="es-ES_tradnl" sz="2400" dirty="0"/>
              <a:t>adicionales como audio o video.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ES_tradnl" sz="2400" b="1" dirty="0" smtClean="0"/>
              <a:t>NO</a:t>
            </a:r>
            <a:r>
              <a:rPr lang="es-ES_tradnl" sz="2400" dirty="0" smtClean="0"/>
              <a:t> uso de </a:t>
            </a:r>
            <a:r>
              <a:rPr lang="es-ES_tradnl" sz="2400" b="1" dirty="0" smtClean="0"/>
              <a:t>complementos</a:t>
            </a:r>
            <a:r>
              <a:rPr lang="es-ES_tradnl" sz="2400" dirty="0" smtClean="0"/>
              <a:t> </a:t>
            </a:r>
            <a:r>
              <a:rPr lang="es-ES_tradnl" sz="2400" dirty="0"/>
              <a:t>como trajes, instrumentos </a:t>
            </a:r>
            <a:r>
              <a:rPr lang="es-ES_tradnl" sz="2400" dirty="0" smtClean="0"/>
              <a:t>musicales o equipo </a:t>
            </a:r>
            <a:r>
              <a:rPr lang="es-ES_tradnl" sz="2400" dirty="0"/>
              <a:t>de </a:t>
            </a:r>
            <a:r>
              <a:rPr lang="es-ES_tradnl" sz="2400" dirty="0" smtClean="0"/>
              <a:t>laboratorio.</a:t>
            </a:r>
            <a:endParaRPr lang="es-ES_tradnl" sz="2400" dirty="0"/>
          </a:p>
          <a:p>
            <a:pPr marL="285750" lvl="0" indent="-285750">
              <a:buFont typeface="Arial" charset="0"/>
              <a:buChar char="•"/>
            </a:pPr>
            <a:r>
              <a:rPr lang="es-ES_tradnl" sz="2400" dirty="0"/>
              <a:t>Las presentaciones están limitadas a </a:t>
            </a:r>
            <a:r>
              <a:rPr lang="es-ES_tradnl" sz="2400" b="1" dirty="0"/>
              <a:t>3 </a:t>
            </a:r>
            <a:r>
              <a:rPr lang="es-ES_tradnl" sz="2400" b="1" dirty="0" smtClean="0"/>
              <a:t>minutos</a:t>
            </a:r>
            <a:r>
              <a:rPr lang="es-ES_tradnl" sz="2400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ES_tradnl" sz="2400" dirty="0" smtClean="0"/>
              <a:t>Las </a:t>
            </a:r>
            <a:r>
              <a:rPr lang="es-ES_tradnl" sz="2400" b="1" dirty="0"/>
              <a:t>presentaciones serán habladas </a:t>
            </a:r>
            <a:r>
              <a:rPr lang="es-ES_tradnl" sz="2400" dirty="0"/>
              <a:t>(no se permiten poemas o canciones).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ES_tradnl" sz="2400" dirty="0" smtClean="0"/>
              <a:t>La presentación comienza cuando </a:t>
            </a:r>
            <a:r>
              <a:rPr lang="es-ES_tradnl" sz="2400" dirty="0"/>
              <a:t>el presentador comienza a hablar o a moverse.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ES_tradnl" sz="2400" dirty="0"/>
              <a:t>La </a:t>
            </a:r>
            <a:r>
              <a:rPr lang="es-ES_tradnl" sz="2400" b="1" dirty="0"/>
              <a:t>decisión</a:t>
            </a:r>
            <a:r>
              <a:rPr lang="es-ES_tradnl" sz="2400" dirty="0"/>
              <a:t> del jurado es </a:t>
            </a:r>
            <a:r>
              <a:rPr lang="es-ES_tradnl" sz="2400" b="1" dirty="0"/>
              <a:t>final e inapelable</a:t>
            </a:r>
            <a:r>
              <a:rPr lang="es-ES_tradn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83120"/>
            <a:ext cx="7467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Cuáles son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requisitos para participar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el</a:t>
            </a:r>
            <a:r>
              <a:rPr lang="es-E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19348" y="3089501"/>
            <a:ext cx="53666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/>
              <a:t>E</a:t>
            </a:r>
            <a:r>
              <a:rPr lang="es-ES_tradnl" sz="3200" dirty="0" smtClean="0"/>
              <a:t>star </a:t>
            </a:r>
            <a:r>
              <a:rPr lang="es-ES_tradnl" sz="3200" dirty="0"/>
              <a:t>matriculado en </a:t>
            </a:r>
            <a:r>
              <a:rPr lang="es-ES_tradnl" sz="3200" dirty="0" smtClean="0">
                <a:solidFill>
                  <a:schemeClr val="accent6"/>
                </a:solidFill>
              </a:rPr>
              <a:t>alguno de los</a:t>
            </a:r>
            <a:r>
              <a:rPr lang="es-ES" sz="3200" dirty="0" smtClean="0">
                <a:solidFill>
                  <a:schemeClr val="accent6"/>
                </a:solidFill>
              </a:rPr>
              <a:t> </a:t>
            </a:r>
            <a:r>
              <a:rPr lang="es-ES_tradnl" sz="3200" dirty="0" smtClean="0"/>
              <a:t>programas </a:t>
            </a:r>
            <a:r>
              <a:rPr lang="es-ES_tradnl" sz="3200" dirty="0"/>
              <a:t>de </a:t>
            </a:r>
            <a:r>
              <a:rPr lang="es-ES_tradnl" sz="3200" dirty="0" smtClean="0"/>
              <a:t>doctorado </a:t>
            </a:r>
            <a:r>
              <a:rPr lang="es-ES_tradnl" sz="3200" dirty="0"/>
              <a:t>de la Universidad de </a:t>
            </a:r>
            <a:r>
              <a:rPr lang="es-ES_tradnl" sz="3200" dirty="0" smtClean="0"/>
              <a:t>León durante </a:t>
            </a:r>
            <a:r>
              <a:rPr lang="es-ES_tradnl" sz="3200" dirty="0"/>
              <a:t>el curso </a:t>
            </a:r>
            <a:r>
              <a:rPr lang="es-ES_tradnl" sz="3200" dirty="0" smtClean="0"/>
              <a:t>académico 2016-17.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267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8" y="4054641"/>
            <a:ext cx="3737812" cy="280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0" y="0"/>
            <a:ext cx="7467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 Cuáles son </a:t>
            </a:r>
            <a:r>
              <a:rPr lang="es-ES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premios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</a:t>
            </a:r>
            <a:r>
              <a:rPr lang="es-E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concurso?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12518" y="1923802"/>
            <a:ext cx="53834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_tradnl" sz="2800" b="1" dirty="0" smtClean="0">
                <a:solidFill>
                  <a:schemeClr val="tx2"/>
                </a:solidFill>
              </a:rPr>
              <a:t>Fase local en León: </a:t>
            </a:r>
          </a:p>
          <a:p>
            <a:pPr marL="285750" lvl="0" indent="-285750">
              <a:buFontTx/>
              <a:buChar char="-"/>
            </a:pPr>
            <a:r>
              <a:rPr lang="es-ES_tradnl" sz="2800" dirty="0" smtClean="0"/>
              <a:t>Premio de </a:t>
            </a:r>
            <a:r>
              <a:rPr lang="es-ES_tradnl" sz="2800" b="1" dirty="0" smtClean="0"/>
              <a:t>500 euros a los 4 primeros finalistas</a:t>
            </a:r>
          </a:p>
          <a:p>
            <a:pPr marL="285750" lvl="0" indent="-285750">
              <a:buFontTx/>
              <a:buChar char="-"/>
            </a:pPr>
            <a:r>
              <a:rPr lang="es-ES_tradnl" sz="2800" dirty="0" smtClean="0"/>
              <a:t>Premio de </a:t>
            </a:r>
            <a:r>
              <a:rPr lang="es-ES_tradnl" sz="2800" b="1" dirty="0" smtClean="0"/>
              <a:t>100 euros a los 8 finalistas restantes</a:t>
            </a:r>
          </a:p>
          <a:p>
            <a:pPr lvl="0"/>
            <a:endParaRPr lang="es-ES_tradnl" sz="2800" dirty="0"/>
          </a:p>
          <a:p>
            <a:pPr lvl="0"/>
            <a:r>
              <a:rPr lang="es-ES_tradnl" sz="2800" b="1" dirty="0" smtClean="0">
                <a:solidFill>
                  <a:schemeClr val="tx2"/>
                </a:solidFill>
              </a:rPr>
              <a:t>Fase final en Valladolid:</a:t>
            </a:r>
          </a:p>
          <a:p>
            <a:pPr lvl="0"/>
            <a:r>
              <a:rPr lang="es-ES_tradnl" sz="2800" dirty="0" smtClean="0"/>
              <a:t>-  </a:t>
            </a:r>
            <a:r>
              <a:rPr lang="es-ES_tradnl" sz="2800" b="1" dirty="0" smtClean="0"/>
              <a:t>Primer premio de 2000 euros</a:t>
            </a:r>
          </a:p>
          <a:p>
            <a:pPr marL="285750" lvl="0" indent="-285750">
              <a:buFontTx/>
              <a:buChar char="-"/>
            </a:pPr>
            <a:r>
              <a:rPr lang="es-ES_tradnl" sz="2800" b="1" dirty="0" smtClean="0"/>
              <a:t>Segundo premio de 1000 euros</a:t>
            </a:r>
          </a:p>
          <a:p>
            <a:pPr marL="285750" lvl="0" indent="-285750">
              <a:buFontTx/>
              <a:buChar char="-"/>
            </a:pPr>
            <a:r>
              <a:rPr lang="es-ES_tradnl" sz="2800" b="1" dirty="0" smtClean="0"/>
              <a:t>Tercer premio de 500 euros</a:t>
            </a:r>
            <a:endParaRPr lang="es-ES_tradnl" sz="28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7643" y="121070"/>
            <a:ext cx="3460543" cy="10900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7644" y="1274338"/>
            <a:ext cx="3372853" cy="968207"/>
          </a:xfrm>
          <a:prstGeom prst="rect">
            <a:avLst/>
          </a:prstGeom>
        </p:spPr>
      </p:pic>
      <p:pic>
        <p:nvPicPr>
          <p:cNvPr id="12" name="Picture 2" descr="esultado de imagen de imagenes rel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67" y="2235200"/>
            <a:ext cx="6163733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sultado de imagen de universidad de le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8" y="6151879"/>
            <a:ext cx="653143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515150" y="6460177"/>
            <a:ext cx="43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scuela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octorado de la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niversidad de </a:t>
            </a:r>
            <a:r>
              <a:rPr lang="es-ES_trad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eón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592</Words>
  <Application>Microsoft Macintosh PowerPoint</Application>
  <PresentationFormat>Panorámica</PresentationFormat>
  <Paragraphs>76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Herrera</dc:creator>
  <cp:lastModifiedBy>Liliana Herrera</cp:lastModifiedBy>
  <cp:revision>55</cp:revision>
  <cp:lastPrinted>2017-05-19T06:45:41Z</cp:lastPrinted>
  <dcterms:created xsi:type="dcterms:W3CDTF">2017-05-11T10:04:46Z</dcterms:created>
  <dcterms:modified xsi:type="dcterms:W3CDTF">2017-05-26T11:34:25Z</dcterms:modified>
</cp:coreProperties>
</file>